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5"/>
  </p:notesMasterIdLst>
  <p:sldIdLst>
    <p:sldId id="257" r:id="rId2"/>
    <p:sldId id="259" r:id="rId3"/>
    <p:sldId id="263" r:id="rId4"/>
    <p:sldId id="260" r:id="rId5"/>
    <p:sldId id="261" r:id="rId6"/>
    <p:sldId id="266" r:id="rId7"/>
    <p:sldId id="265" r:id="rId8"/>
    <p:sldId id="281" r:id="rId9"/>
    <p:sldId id="267" r:id="rId10"/>
    <p:sldId id="268" r:id="rId11"/>
    <p:sldId id="269" r:id="rId12"/>
    <p:sldId id="284" r:id="rId13"/>
    <p:sldId id="271" r:id="rId14"/>
    <p:sldId id="274" r:id="rId15"/>
    <p:sldId id="275" r:id="rId16"/>
    <p:sldId id="276" r:id="rId17"/>
    <p:sldId id="277" r:id="rId18"/>
    <p:sldId id="278" r:id="rId19"/>
    <p:sldId id="280" r:id="rId20"/>
    <p:sldId id="270" r:id="rId21"/>
    <p:sldId id="287" r:id="rId22"/>
    <p:sldId id="288" r:id="rId23"/>
    <p:sldId id="291" r:id="rId24"/>
    <p:sldId id="292" r:id="rId25"/>
    <p:sldId id="290" r:id="rId26"/>
    <p:sldId id="454" r:id="rId27"/>
    <p:sldId id="455" r:id="rId28"/>
    <p:sldId id="293" r:id="rId29"/>
    <p:sldId id="294" r:id="rId30"/>
    <p:sldId id="300" r:id="rId31"/>
    <p:sldId id="298" r:id="rId32"/>
    <p:sldId id="297" r:id="rId33"/>
    <p:sldId id="315" r:id="rId34"/>
    <p:sldId id="316" r:id="rId35"/>
    <p:sldId id="456" r:id="rId36"/>
    <p:sldId id="304" r:id="rId37"/>
    <p:sldId id="295" r:id="rId38"/>
    <p:sldId id="296" r:id="rId39"/>
    <p:sldId id="299" r:id="rId40"/>
    <p:sldId id="457" r:id="rId41"/>
    <p:sldId id="302" r:id="rId42"/>
    <p:sldId id="305" r:id="rId43"/>
    <p:sldId id="306" r:id="rId44"/>
    <p:sldId id="307" r:id="rId45"/>
    <p:sldId id="309" r:id="rId46"/>
    <p:sldId id="308" r:id="rId47"/>
    <p:sldId id="412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6" r:id="rId70"/>
    <p:sldId id="460" r:id="rId71"/>
    <p:sldId id="324" r:id="rId72"/>
    <p:sldId id="340" r:id="rId73"/>
    <p:sldId id="343" r:id="rId74"/>
    <p:sldId id="341" r:id="rId75"/>
    <p:sldId id="342" r:id="rId76"/>
    <p:sldId id="370" r:id="rId77"/>
    <p:sldId id="371" r:id="rId78"/>
    <p:sldId id="373" r:id="rId79"/>
    <p:sldId id="374" r:id="rId80"/>
    <p:sldId id="372" r:id="rId81"/>
    <p:sldId id="375" r:id="rId82"/>
    <p:sldId id="377" r:id="rId83"/>
    <p:sldId id="376" r:id="rId84"/>
    <p:sldId id="380" r:id="rId85"/>
    <p:sldId id="381" r:id="rId86"/>
    <p:sldId id="378" r:id="rId87"/>
    <p:sldId id="379" r:id="rId88"/>
    <p:sldId id="461" r:id="rId89"/>
    <p:sldId id="382" r:id="rId90"/>
    <p:sldId id="386" r:id="rId91"/>
    <p:sldId id="387" r:id="rId92"/>
    <p:sldId id="388" r:id="rId93"/>
    <p:sldId id="389" r:id="rId94"/>
    <p:sldId id="391" r:id="rId95"/>
    <p:sldId id="395" r:id="rId96"/>
    <p:sldId id="390" r:id="rId97"/>
    <p:sldId id="392" r:id="rId98"/>
    <p:sldId id="396" r:id="rId99"/>
    <p:sldId id="393" r:id="rId100"/>
    <p:sldId id="397" r:id="rId101"/>
    <p:sldId id="399" r:id="rId102"/>
    <p:sldId id="383" r:id="rId103"/>
    <p:sldId id="384" r:id="rId104"/>
    <p:sldId id="398" r:id="rId105"/>
    <p:sldId id="385" r:id="rId106"/>
    <p:sldId id="422" r:id="rId107"/>
    <p:sldId id="421" r:id="rId108"/>
    <p:sldId id="452" r:id="rId109"/>
    <p:sldId id="423" r:id="rId110"/>
    <p:sldId id="424" r:id="rId111"/>
    <p:sldId id="425" r:id="rId112"/>
    <p:sldId id="426" r:id="rId113"/>
    <p:sldId id="427" r:id="rId114"/>
    <p:sldId id="428" r:id="rId115"/>
    <p:sldId id="429" r:id="rId116"/>
    <p:sldId id="430" r:id="rId117"/>
    <p:sldId id="431" r:id="rId118"/>
    <p:sldId id="432" r:id="rId119"/>
    <p:sldId id="433" r:id="rId120"/>
    <p:sldId id="434" r:id="rId121"/>
    <p:sldId id="435" r:id="rId122"/>
    <p:sldId id="436" r:id="rId123"/>
    <p:sldId id="437" r:id="rId124"/>
    <p:sldId id="438" r:id="rId125"/>
    <p:sldId id="439" r:id="rId126"/>
    <p:sldId id="440" r:id="rId127"/>
    <p:sldId id="441" r:id="rId128"/>
    <p:sldId id="442" r:id="rId129"/>
    <p:sldId id="443" r:id="rId130"/>
    <p:sldId id="444" r:id="rId131"/>
    <p:sldId id="445" r:id="rId132"/>
    <p:sldId id="446" r:id="rId133"/>
    <p:sldId id="447" r:id="rId134"/>
    <p:sldId id="448" r:id="rId135"/>
    <p:sldId id="449" r:id="rId136"/>
    <p:sldId id="450" r:id="rId137"/>
    <p:sldId id="451" r:id="rId138"/>
    <p:sldId id="402" r:id="rId139"/>
    <p:sldId id="405" r:id="rId140"/>
    <p:sldId id="400" r:id="rId141"/>
    <p:sldId id="411" r:id="rId142"/>
    <p:sldId id="415" r:id="rId143"/>
    <p:sldId id="416" r:id="rId144"/>
    <p:sldId id="417" r:id="rId145"/>
    <p:sldId id="401" r:id="rId146"/>
    <p:sldId id="418" r:id="rId147"/>
    <p:sldId id="344" r:id="rId148"/>
    <p:sldId id="409" r:id="rId149"/>
    <p:sldId id="410" r:id="rId150"/>
    <p:sldId id="419" r:id="rId151"/>
    <p:sldId id="453" r:id="rId152"/>
    <p:sldId id="458" r:id="rId153"/>
    <p:sldId id="459" r:id="rId1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FF"/>
    <a:srgbClr val="FF0000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napToGrid="0">
      <p:cViewPr>
        <p:scale>
          <a:sx n="50" d="100"/>
          <a:sy n="50" d="100"/>
        </p:scale>
        <p:origin x="636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08/09/2016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08/09/2016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08/09/2016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08/09/2016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08/09/2016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08/09/2016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08/09/2016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08/09/2016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08/09/2016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08/09/2016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08/09/2016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08/09/2016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08/09/2016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8.png"/><Relationship Id="rId7" Type="http://schemas.openxmlformats.org/officeDocument/2006/relationships/image" Target="../media/image3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129.png"/><Relationship Id="rId9" Type="http://schemas.openxmlformats.org/officeDocument/2006/relationships/image" Target="../media/image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2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29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e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29.png"/><Relationship Id="rId4" Type="http://schemas.openxmlformats.org/officeDocument/2006/relationships/image" Target="../media/image137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40.png"/><Relationship Id="rId4" Type="http://schemas.openxmlformats.org/officeDocument/2006/relationships/hyperlink" Target="http://www.sciencedirect.com/science/article/pii/S0097849315000084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4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43.jpeg"/><Relationship Id="rId4" Type="http://schemas.openxmlformats.org/officeDocument/2006/relationships/image" Target="../media/image142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9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9.emf"/><Relationship Id="rId7" Type="http://schemas.openxmlformats.org/officeDocument/2006/relationships/image" Target="../media/image14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29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5" Type="http://schemas.openxmlformats.org/officeDocument/2006/relationships/image" Target="../media/image152.png"/><Relationship Id="rId4" Type="http://schemas.openxmlformats.org/officeDocument/2006/relationships/image" Target="../media/image151.jpe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9.emf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eg"/><Relationship Id="rId11" Type="http://schemas.openxmlformats.org/officeDocument/2006/relationships/image" Target="../media/image161.png"/><Relationship Id="rId5" Type="http://schemas.openxmlformats.org/officeDocument/2006/relationships/image" Target="../media/image155.jpeg"/><Relationship Id="rId10" Type="http://schemas.openxmlformats.org/officeDocument/2006/relationships/image" Target="../media/image160.png"/><Relationship Id="rId4" Type="http://schemas.openxmlformats.org/officeDocument/2006/relationships/image" Target="../media/image154.jpeg"/><Relationship Id="rId9" Type="http://schemas.openxmlformats.org/officeDocument/2006/relationships/image" Target="../media/image159.png"/><Relationship Id="rId14" Type="http://schemas.openxmlformats.org/officeDocument/2006/relationships/image" Target="../media/image12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6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65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67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image" Target="../media/image9.emf"/><Relationship Id="rId7" Type="http://schemas.openxmlformats.org/officeDocument/2006/relationships/image" Target="../media/image171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eg"/><Relationship Id="rId5" Type="http://schemas.openxmlformats.org/officeDocument/2006/relationships/image" Target="../media/image169.jpeg"/><Relationship Id="rId10" Type="http://schemas.openxmlformats.org/officeDocument/2006/relationships/image" Target="../media/image129.png"/><Relationship Id="rId4" Type="http://schemas.openxmlformats.org/officeDocument/2006/relationships/image" Target="../media/image168.jpeg"/><Relationship Id="rId9" Type="http://schemas.openxmlformats.org/officeDocument/2006/relationships/image" Target="../media/image17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74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20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2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gamma.cs.unc.edu/RoadNetwork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sciencedirect.com/science/article/pii/S096599781400101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7" Type="http://schemas.microsoft.com/office/2007/relationships/hdphoto" Target="../media/hdphoto2.wdp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://arches.liris.cnrs.fr/publications/PG2011.htm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hyperlink" Target="http://gfx.cs.princeton.edu/gfx/pubs/Boyko_2011_ERF/index.php" TargetMode="External"/><Relationship Id="rId12" Type="http://schemas.openxmlformats.org/officeDocument/2006/relationships/hyperlink" Target="https://www.inf.ethz.ch/personal/ladickyl/roads_gcpr14.pdf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hyperlink" Target="http://www.sciencedirect.com/science/article/pii/S0926580515001600" TargetMode="External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2000192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len.info/papers/metropolis.pdf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R</a:t>
            </a:r>
            <a:endParaRPr lang="fr-FR" sz="1600" b="1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R</a:t>
            </a:r>
            <a:r>
              <a:rPr lang="fr-FR" sz="1600" dirty="0" smtClean="0">
                <a:latin typeface="+mj-lt"/>
              </a:rPr>
              <a:t/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E</a:t>
            </a:r>
            <a:endParaRPr lang="fr-FR" sz="1600" b="1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E</a:t>
            </a:r>
            <a:endParaRPr lang="fr-FR" sz="1600" b="1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S</a:t>
            </a:r>
            <a:endParaRPr lang="fr-FR" sz="1600" b="1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D</a:t>
            </a:r>
            <a:endParaRPr lang="fr-FR" sz="1600" b="1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S</a:t>
            </a:r>
            <a:endParaRPr lang="fr-FR" sz="1600" b="1" dirty="0" smtClean="0">
              <a:latin typeface="+mj-lt"/>
            </a:endParaRP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</a:t>
            </a:r>
            <a:r>
              <a:rPr lang="fr-FR" dirty="0" smtClean="0"/>
              <a:t>model</a:t>
            </a:r>
          </a:p>
          <a:p>
            <a:pPr lvl="1"/>
            <a:r>
              <a:rPr lang="fr-FR" dirty="0" err="1" smtClean="0"/>
              <a:t>Urbanism</a:t>
            </a:r>
            <a:endParaRPr lang="fr-FR" dirty="0" smtClean="0"/>
          </a:p>
          <a:p>
            <a:pPr lvl="1"/>
            <a:r>
              <a:rPr lang="fr-FR" dirty="0" smtClean="0"/>
              <a:t>Transport</a:t>
            </a:r>
          </a:p>
          <a:p>
            <a:pPr lvl="1"/>
            <a:r>
              <a:rPr lang="fr-FR" dirty="0" err="1" smtClean="0"/>
              <a:t>Environment</a:t>
            </a:r>
            <a:endParaRPr lang="fr-FR" dirty="0" smtClean="0"/>
          </a:p>
          <a:p>
            <a:pPr lvl="1"/>
            <a:r>
              <a:rPr lang="fr-FR" dirty="0" smtClean="0"/>
              <a:t>Security</a:t>
            </a:r>
          </a:p>
          <a:p>
            <a:pPr lvl="1"/>
            <a:r>
              <a:rPr lang="fr-FR" dirty="0" smtClean="0"/>
              <a:t>Communication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Paris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4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errors </a:t>
            </a:r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b="48481"/>
          <a:stretch/>
        </p:blipFill>
        <p:spPr>
          <a:xfrm>
            <a:off x="5549901" y="1669609"/>
            <a:ext cx="6372206" cy="26890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t="56897"/>
          <a:stretch/>
        </p:blipFill>
        <p:spPr>
          <a:xfrm>
            <a:off x="1972234" y="4265690"/>
            <a:ext cx="6955866" cy="2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(Many) Limitations</a:t>
            </a:r>
          </a:p>
          <a:p>
            <a:pPr lvl="1"/>
            <a:r>
              <a:rPr lang="en-GB" dirty="0" smtClean="0"/>
              <a:t>Only optimising a simplified road model (no radius)</a:t>
            </a:r>
          </a:p>
          <a:p>
            <a:pPr lvl="1"/>
            <a:r>
              <a:rPr lang="en-GB" dirty="0" smtClean="0"/>
              <a:t>Road </a:t>
            </a:r>
            <a:r>
              <a:rPr lang="en-GB" dirty="0" smtClean="0"/>
              <a:t>model is too </a:t>
            </a:r>
            <a:r>
              <a:rPr lang="en-GB" dirty="0" smtClean="0"/>
              <a:t>simple</a:t>
            </a:r>
          </a:p>
          <a:p>
            <a:pPr lvl="1"/>
            <a:r>
              <a:rPr lang="en-GB" dirty="0" smtClean="0"/>
              <a:t>Must </a:t>
            </a:r>
            <a:r>
              <a:rPr lang="en-GB" dirty="0" smtClean="0"/>
              <a:t>choose between trusting initial model and trusting </a:t>
            </a:r>
            <a:r>
              <a:rPr lang="en-GB" dirty="0" smtClean="0"/>
              <a:t>observations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Lacking regularisation forces for width (propagation)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introduction to Lidar</a:t>
            </a:r>
          </a:p>
          <a:p>
            <a:r>
              <a:rPr lang="en-GB" dirty="0"/>
              <a:t>Point Cloud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</a:t>
            </a:r>
            <a:r>
              <a:rPr lang="en-GB" dirty="0" smtClean="0"/>
              <a:t>methods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Very specific for various purposes </a:t>
            </a:r>
          </a:p>
          <a:p>
            <a:pPr lvl="2">
              <a:buNone/>
            </a:pPr>
            <a:r>
              <a:rPr lang="en-US" dirty="0"/>
              <a:t>(many tools/formats/usage) </a:t>
            </a: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>
                <a:sym typeface="Wingdings" pitchFamily="2" charset="2"/>
              </a:rPr>
              <a:t>need to manage the entire pipeline</a:t>
            </a:r>
          </a:p>
          <a:p>
            <a:pPr lvl="2"/>
            <a:r>
              <a:rPr lang="en-US" dirty="0"/>
              <a:t>need meta data / contextual information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cross use with other data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 rot="19496444">
            <a:off x="8405542" y="3616720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simplify,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0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7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4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4" cstate="print"/>
          <a:srcRect l="62698"/>
          <a:stretch>
            <a:fillRect/>
          </a:stretch>
        </p:blipFill>
        <p:spPr bwMode="auto">
          <a:xfrm>
            <a:off x="2597249" y="2697748"/>
            <a:ext cx="7697198" cy="4160252"/>
          </a:xfrm>
          <a:prstGeom prst="rect">
            <a:avLst/>
          </a:prstGeom>
          <a:noFill/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4" cstate="print"/>
          <a:srcRect r="37302"/>
          <a:stretch>
            <a:fillRect/>
          </a:stretch>
        </p:blipFill>
        <p:spPr bwMode="auto">
          <a:xfrm>
            <a:off x="2374389" y="3525445"/>
            <a:ext cx="9108540" cy="2928958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9652000" y="1409699"/>
            <a:ext cx="2184400" cy="2220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9652000" y="3767138"/>
            <a:ext cx="2184400" cy="2452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40" y="4791963"/>
            <a:ext cx="6432988" cy="19990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3" cstate="print"/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4320086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4336941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746708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128342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3923137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693718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320086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3851564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3872115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399288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528829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318655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537604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/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447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6" cstate="print"/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7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82" y="2355525"/>
            <a:ext cx="9833101" cy="450247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level(</a:t>
            </a:r>
            <a:r>
              <a:rPr lang="en-US" dirty="0"/>
              <a:t>O(</a:t>
            </a:r>
            <a:r>
              <a:rPr lang="en-US" dirty="0" smtClean="0"/>
              <a:t>ln(n))), not point level (O(n))</a:t>
            </a:r>
          </a:p>
          <a:p>
            <a:pPr lvl="1"/>
            <a:r>
              <a:rPr lang="en-US" dirty="0" smtClean="0"/>
              <a:t>LOD : rely on ordering the points ! </a:t>
            </a:r>
          </a:p>
          <a:p>
            <a:pPr lvl="2"/>
            <a:r>
              <a:rPr lang="en-US" dirty="0" smtClean="0"/>
              <a:t>You have to use it</a:t>
            </a:r>
          </a:p>
          <a:p>
            <a:pPr lvl="2"/>
            <a:r>
              <a:rPr lang="en-US" dirty="0" smtClean="0"/>
              <a:t>May be slow to build</a:t>
            </a:r>
          </a:p>
          <a:p>
            <a:pPr lvl="2"/>
            <a:r>
              <a:rPr lang="en-US" dirty="0" smtClean="0"/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smtClean="0"/>
              <a:t>Very simple street model: revolves around street axis.</a:t>
            </a:r>
          </a:p>
          <a:p>
            <a:pPr lvl="1"/>
            <a:r>
              <a:rPr lang="en-GB" dirty="0" smtClean="0"/>
              <a:t>Too simple?</a:t>
            </a:r>
          </a:p>
          <a:p>
            <a:pPr lvl="1"/>
            <a:r>
              <a:rPr lang="en-GB" dirty="0" smtClean="0"/>
              <a:t>Pedestrian street?</a:t>
            </a:r>
          </a:p>
          <a:p>
            <a:pPr lvl="1"/>
            <a:r>
              <a:rPr lang="en-GB" dirty="0" smtClean="0"/>
              <a:t>Based on topology </a:t>
            </a:r>
            <a:r>
              <a:rPr lang="en-GB" dirty="0" smtClean="0">
                <a:sym typeface="Wingdings" panose="05000000000000000000" pitchFamily="2" charset="2"/>
              </a:rPr>
              <a:t> hard to maintain/scale/edit</a:t>
            </a:r>
          </a:p>
          <a:p>
            <a:r>
              <a:rPr lang="en-GB" dirty="0"/>
              <a:t>Point Cloud Server :</a:t>
            </a:r>
          </a:p>
          <a:p>
            <a:pPr lvl="1"/>
            <a:r>
              <a:rPr lang="en-GB" dirty="0"/>
              <a:t>Need several processing methods to extract observations</a:t>
            </a:r>
          </a:p>
          <a:p>
            <a:pPr lvl="1"/>
            <a:r>
              <a:rPr lang="en-GB" dirty="0"/>
              <a:t>Coupling with street images missing</a:t>
            </a:r>
          </a:p>
          <a:p>
            <a:pPr lvl="1"/>
            <a:r>
              <a:rPr lang="en-GB" dirty="0"/>
              <a:t>3D from images? Updating</a:t>
            </a:r>
            <a:r>
              <a:rPr lang="en-GB" dirty="0" smtClean="0"/>
              <a:t>?</a:t>
            </a: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r>
              <a:rPr lang="en-GB" dirty="0" smtClean="0"/>
              <a:t>Dealing with objects and road model simultaneously calls for much stronger modelling and optimisation 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err="1" smtClean="0"/>
              <a:t>powerfull</a:t>
            </a:r>
            <a:r>
              <a:rPr lang="en-GB" dirty="0" smtClean="0"/>
              <a:t> (RJ-MCMC)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Since the beginning of the thesis :</a:t>
            </a:r>
          </a:p>
          <a:p>
            <a:pPr lvl="1"/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maps no more required only by traditional data provider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Many methods on low level classification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Different cars with different hard  need a more abstract street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“smart city” is trending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is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Saint </a:t>
            </a:r>
            <a:r>
              <a:rPr lang="en-GB" dirty="0" err="1" smtClean="0">
                <a:sym typeface="Wingdings" panose="05000000000000000000" pitchFamily="2" charset="2"/>
              </a:rPr>
              <a:t>Mandé</a:t>
            </a:r>
            <a:r>
              <a:rPr lang="en-GB" dirty="0" smtClean="0">
                <a:sym typeface="Wingdings" panose="05000000000000000000" pitchFamily="2" charset="2"/>
              </a:rPr>
              <a:t> entry roundabout .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Day : next to </a:t>
            </a:r>
            <a:r>
              <a:rPr lang="en-GB" dirty="0" err="1" smtClean="0">
                <a:sym typeface="Wingdings" panose="05000000000000000000" pitchFamily="2" charset="2"/>
              </a:rPr>
              <a:t>Lenotre</a:t>
            </a:r>
            <a:r>
              <a:rPr lang="en-GB" dirty="0" smtClean="0">
                <a:sym typeface="Wingdings" panose="05000000000000000000" pitchFamily="2" charset="2"/>
              </a:rPr>
              <a:t>: luxury caterer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Night: hookers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(garbage/ café terrace/ parking behaviour)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Understanding city may be key to planning 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To understand study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172450" y="1121138"/>
            <a:ext cx="3937000" cy="5570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 procedural modelling candidate?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Conclusion need illustrations and splitting slides</a:t>
            </a:r>
          </a:p>
          <a:p>
            <a:r>
              <a:rPr lang="en-GB" dirty="0" smtClean="0"/>
              <a:t>Solve the </a:t>
            </a:r>
            <a:r>
              <a:rPr lang="en-GB" dirty="0" err="1" smtClean="0"/>
              <a:t>todo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Premiere page:  logos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gros</a:t>
            </a:r>
            <a:endParaRPr lang="en-GB" dirty="0" smtClean="0"/>
          </a:p>
          <a:p>
            <a:r>
              <a:rPr lang="en-GB" dirty="0" smtClean="0"/>
              <a:t>Intro : trop </a:t>
            </a:r>
            <a:r>
              <a:rPr lang="en-GB" dirty="0" err="1" smtClean="0"/>
              <a:t>fouilli</a:t>
            </a:r>
            <a:r>
              <a:rPr lang="en-GB" dirty="0" smtClean="0"/>
              <a:t>, trop long</a:t>
            </a:r>
          </a:p>
          <a:p>
            <a:r>
              <a:rPr lang="en-GB" dirty="0" smtClean="0"/>
              <a:t>Point cloud server : </a:t>
            </a:r>
            <a:r>
              <a:rPr lang="en-GB" dirty="0" err="1" smtClean="0"/>
              <a:t>mettre</a:t>
            </a:r>
            <a:r>
              <a:rPr lang="en-GB" dirty="0" smtClean="0"/>
              <a:t> après </a:t>
            </a:r>
            <a:r>
              <a:rPr lang="en-GB" dirty="0" err="1" smtClean="0"/>
              <a:t>optim</a:t>
            </a:r>
            <a:endParaRPr lang="en-GB" dirty="0" smtClean="0"/>
          </a:p>
          <a:p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 - le besoin de mieux expliquer la démarche générale et de la rappeler avant chaque </a:t>
            </a:r>
            <a:r>
              <a:rPr lang="fr-FR" dirty="0" smtClean="0"/>
              <a:t>partie</a:t>
            </a:r>
            <a:endParaRPr lang="fr-FR" dirty="0"/>
          </a:p>
          <a:p>
            <a:r>
              <a:rPr lang="fr-FR" dirty="0"/>
              <a:t> - le besoin d'ajouter des contributions à la fin de chaque </a:t>
            </a:r>
            <a:r>
              <a:rPr lang="fr-FR" dirty="0" smtClean="0"/>
              <a:t>chapitre</a:t>
            </a:r>
            <a:endParaRPr lang="fr-FR" dirty="0"/>
          </a:p>
          <a:p>
            <a:r>
              <a:rPr lang="fr-FR" dirty="0"/>
              <a:t> - une réécriture des limitations pour être plus </a:t>
            </a:r>
            <a:r>
              <a:rPr lang="fr-FR" dirty="0" smtClean="0"/>
              <a:t>cohérentes</a:t>
            </a:r>
            <a:endParaRPr lang="fr-FR" dirty="0"/>
          </a:p>
          <a:p>
            <a:r>
              <a:rPr lang="fr-FR" dirty="0"/>
              <a:t> - le besoin de réduire l'information pour pouvoir passer plus de temps à expliquer certains </a:t>
            </a:r>
            <a:r>
              <a:rPr lang="fr-FR" dirty="0" smtClean="0"/>
              <a:t>schémas</a:t>
            </a:r>
            <a:endParaRPr lang="fr-FR" dirty="0"/>
          </a:p>
          <a:p>
            <a:r>
              <a:rPr lang="fr-FR" dirty="0"/>
              <a:t> - le besoin de fluidifier certaines transitions (notamment la transition nécessaire vu que le Point Cloud Server se retrouve à la fin)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7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endParaRPr lang="en-GB" dirty="0"/>
          </a:p>
        </p:txBody>
      </p:sp>
      <p:sp>
        <p:nvSpPr>
          <p:cNvPr id="2" name="Espace réservé du conten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annexe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4673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2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GB" dirty="0"/>
              <a:t>traffic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/ organisation/ sensing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</a:t>
            </a:r>
            <a:r>
              <a:rPr lang="en-GB" dirty="0"/>
              <a:t>organisation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sensing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brightnessContrast bright="4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765300"/>
            <a:ext cx="10077450" cy="5161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</a:t>
            </a:r>
            <a:r>
              <a:rPr lang="en-GB" dirty="0"/>
              <a:t>sensing</a:t>
            </a:r>
          </a:p>
          <a:p>
            <a:pPr lvl="1"/>
            <a:r>
              <a:rPr lang="en-GB" dirty="0" smtClean="0"/>
              <a:t>Manual </a:t>
            </a:r>
            <a:r>
              <a:rPr lang="en-GB" dirty="0" smtClean="0"/>
              <a:t>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methods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bandwidth: it’s going to be fast, </a:t>
            </a:r>
            <a:r>
              <a:rPr lang="en-GB" dirty="0" smtClean="0"/>
              <a:t>apology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10096500" y="1143000"/>
            <a:ext cx="1917700" cy="257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0096500" y="3749675"/>
            <a:ext cx="1917700" cy="257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System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466086" y="127401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042402" y="6029720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GIS</a:t>
            </a:r>
            <a:r>
              <a:rPr lang="en-GB" dirty="0" smtClean="0">
                <a:latin typeface="+mj-lt"/>
              </a:rPr>
              <a:t> / Simulation / </a:t>
            </a:r>
            <a:r>
              <a:rPr lang="en-GB" dirty="0" smtClean="0"/>
              <a:t>Procedural / </a:t>
            </a:r>
            <a:r>
              <a:rPr lang="en-GB" dirty="0"/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5" y="1699812"/>
            <a:ext cx="3746693" cy="43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Simulation</a:t>
            </a:r>
            <a:r>
              <a:rPr lang="en-GB" dirty="0" smtClean="0">
                <a:latin typeface="+mj-lt"/>
              </a:rPr>
              <a:t> / </a:t>
            </a:r>
            <a:r>
              <a:rPr lang="en-GB" dirty="0" smtClean="0"/>
              <a:t>Procedural / </a:t>
            </a:r>
            <a:r>
              <a:rPr lang="en-GB" dirty="0"/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25</a:t>
            </a:fld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Procedural</a:t>
            </a:r>
            <a:r>
              <a:rPr lang="en-GB" dirty="0" smtClean="0"/>
              <a:t> / </a:t>
            </a:r>
            <a:r>
              <a:rPr lang="en-GB" dirty="0">
                <a:latin typeface="+mj-lt"/>
              </a:rPr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10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2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aerial </a:t>
            </a:r>
            <a:r>
              <a:rPr lang="en-GB" dirty="0" err="1" smtClean="0"/>
              <a:t>imags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Existing models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rot="19496444">
            <a:off x="3684439" y="3372075"/>
            <a:ext cx="2319688" cy="102275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detailed ref for remote sensing from images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System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00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</a:t>
            </a:r>
            <a:r>
              <a:rPr lang="en-GB" dirty="0" smtClean="0"/>
              <a:t>...)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</a:t>
            </a:r>
            <a:r>
              <a:rPr lang="en-GB" dirty="0" smtClean="0"/>
              <a:t>hypothesis</a:t>
            </a:r>
            <a:endParaRPr lang="en-GB" dirty="0" smtClean="0"/>
          </a:p>
          <a:p>
            <a:pPr lvl="2"/>
            <a:r>
              <a:rPr lang="en-GB" dirty="0" smtClean="0"/>
              <a:t>Scaling &amp; </a:t>
            </a:r>
            <a:r>
              <a:rPr lang="en-GB" dirty="0" smtClean="0"/>
              <a:t>Coherent </a:t>
            </a:r>
            <a:r>
              <a:rPr lang="en-GB" dirty="0" smtClean="0"/>
              <a:t>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smtClean="0"/>
              <a:t>varying</a:t>
            </a:r>
            <a:endParaRPr lang="en-US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1331" y="3196787"/>
            <a:ext cx="3661213" cy="3661213"/>
          </a:xfrm>
          <a:prstGeom prst="rect">
            <a:avLst/>
          </a:prstGeom>
          <a:noFill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195309"/>
            <a:chOff x="4042725" y="1428712"/>
            <a:chExt cx="8362950" cy="5214974"/>
          </a:xfrm>
        </p:grpSpPr>
        <p:sp>
          <p:nvSpPr>
            <p:cNvPr id="10" name="Rectangle à coins arrondis 9"/>
            <p:cNvSpPr/>
            <p:nvPr/>
          </p:nvSpPr>
          <p:spPr>
            <a:xfrm>
              <a:off x="8614757" y="5786430"/>
              <a:ext cx="2071702" cy="857256"/>
            </a:xfrm>
            <a:prstGeom prst="roundRect">
              <a:avLst>
                <a:gd name="adj" fmla="val 33241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Road modeling</a:t>
              </a:r>
              <a:endParaRPr lang="en-US" dirty="0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Read file , process, write results in a file </a:t>
              </a:r>
            </a:p>
            <a:p>
              <a:r>
                <a:rPr lang="en-US" dirty="0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dirty="0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dirty="0" smtClean="0"/>
                <a:t>UPDATE MODELING (SYNC)</a:t>
              </a:r>
              <a:endParaRPr lang="en-US" dirty="0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83335" y="4751579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FF0000"/>
                  </a:solidFill>
                </a:rPr>
                <a:t>StreetGen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33</a:t>
            </a:fld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4924833" y="4115437"/>
            <a:ext cx="1422783" cy="2237054"/>
            <a:chOff x="2143108" y="1071546"/>
            <a:chExt cx="1422783" cy="2237054"/>
          </a:xfrm>
        </p:grpSpPr>
        <p:grpSp>
          <p:nvGrpSpPr>
            <p:cNvPr id="62" name="Groupe 61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68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69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70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63" name="Groupe 62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64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5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6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7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" name="Rectangle à coins arrondis 4"/>
          <p:cNvSpPr/>
          <p:nvPr/>
        </p:nvSpPr>
        <p:spPr>
          <a:xfrm>
            <a:off x="8402156" y="4088642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data</a:t>
            </a:r>
            <a:endParaRPr lang="en-US" dirty="0"/>
          </a:p>
        </p:txBody>
      </p:sp>
      <p:sp>
        <p:nvSpPr>
          <p:cNvPr id="72" name="Rectangle à coins arrondis 71"/>
          <p:cNvSpPr/>
          <p:nvPr/>
        </p:nvSpPr>
        <p:spPr>
          <a:xfrm>
            <a:off x="9725488" y="4078375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5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70853" y="1193742"/>
            <a:ext cx="9381565" cy="4643998"/>
          </a:xfrm>
        </p:spPr>
        <p:txBody>
          <a:bodyPr/>
          <a:lstStyle/>
          <a:p>
            <a:pPr lvl="1"/>
            <a:r>
              <a:rPr lang="en-GB" dirty="0" smtClean="0"/>
              <a:t>Kinematic hypothesis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1995590" y="1532966"/>
            <a:ext cx="10027092" cy="5464195"/>
            <a:chOff x="2759188" y="1816965"/>
            <a:chExt cx="8715375" cy="4843554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66168" y="4695053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8957" y="5933483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streets?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streets?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</a:t>
            </a:r>
          </a:p>
          <a:p>
            <a:pPr lvl="1">
              <a:spcBef>
                <a:spcPts val="1800"/>
              </a:spcBef>
            </a:pPr>
            <a:r>
              <a:rPr lang="en-GB" sz="2100" dirty="0"/>
              <a:t>Generating best guess streets</a:t>
            </a:r>
          </a:p>
          <a:p>
            <a:pPr lvl="1">
              <a:spcBef>
                <a:spcPts val="1800"/>
              </a:spcBef>
            </a:pPr>
            <a:r>
              <a:rPr lang="en-GB" sz="2000" dirty="0" smtClean="0"/>
              <a:t>Editing streets (in-base) </a:t>
            </a:r>
          </a:p>
          <a:p>
            <a:pPr lvl="1">
              <a:spcBef>
                <a:spcPts val="1800"/>
              </a:spcBef>
            </a:pPr>
            <a:r>
              <a:rPr lang="en-GB" sz="2000" dirty="0" smtClean="0"/>
              <a:t>Fitting </a:t>
            </a:r>
            <a:r>
              <a:rPr lang="en-GB" sz="2000" dirty="0"/>
              <a:t>the street </a:t>
            </a:r>
            <a:r>
              <a:rPr lang="en-GB" sz="2000" dirty="0" smtClean="0"/>
              <a:t>model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Data for observation:</a:t>
            </a:r>
          </a:p>
          <a:p>
            <a:pPr marL="457200" lvl="1" indent="0">
              <a:buNone/>
            </a:pPr>
            <a:r>
              <a:rPr lang="en-GB" sz="2000" dirty="0" smtClean="0"/>
              <a:t>Point Cloud Server</a:t>
            </a:r>
          </a:p>
          <a:p>
            <a:pPr marL="0" indent="0">
              <a:buNone/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2377440"/>
            <a:ext cx="1403927" cy="337681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64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Project circle centers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Farthest per axis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23" y="2690773"/>
            <a:ext cx="4599712" cy="3828119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Create Intersection </a:t>
            </a:r>
            <a:r>
              <a:rPr lang="en-US" dirty="0" smtClean="0"/>
              <a:t>surface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</a:t>
            </a:r>
            <a:r>
              <a:rPr lang="en-US" dirty="0" smtClean="0"/>
              <a:t>buffer</a:t>
            </a:r>
          </a:p>
          <a:p>
            <a:r>
              <a:rPr lang="en-US" dirty="0" smtClean="0"/>
              <a:t>No other parameter for road width reduction control 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893" y="3571098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0" y="1089439"/>
            <a:ext cx="8756829" cy="5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8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Traffic simulation requires </a:t>
            </a:r>
            <a:r>
              <a:rPr lang="en-US" dirty="0" smtClean="0"/>
              <a:t>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</a:t>
            </a:r>
            <a:r>
              <a:rPr lang="en-US" dirty="0" smtClean="0"/>
              <a:t>cases</a:t>
            </a:r>
          </a:p>
          <a:p>
            <a:pPr lvl="1"/>
            <a:r>
              <a:rPr lang="en-US" dirty="0" smtClean="0"/>
              <a:t>Direction coherent with lane direction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4"/>
            <a:ext cx="7798958" cy="53250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smtClean="0">
                <a:solidFill>
                  <a:srgbClr val="0033CC"/>
                </a:solidFill>
              </a:rPr>
              <a:t>www.ArchiExpo</a:t>
            </a:r>
            <a:endParaRPr lang="en-US" dirty="0" smtClean="0">
              <a:solidFill>
                <a:srgbClr val="0033CC"/>
              </a:solidFill>
            </a:endParaRPr>
          </a:p>
          <a:p>
            <a:pPr lvl="1"/>
            <a:r>
              <a:rPr lang="en-US" dirty="0" smtClean="0"/>
              <a:t>Norms : </a:t>
            </a:r>
            <a:r>
              <a:rPr lang="fr-FR" dirty="0"/>
              <a:t>Instruction Interministérielle sur la signalisation </a:t>
            </a:r>
            <a:r>
              <a:rPr lang="fr-FR" dirty="0" smtClean="0"/>
              <a:t>routière : 1000 pages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</a:t>
            </a:r>
            <a:r>
              <a:rPr lang="en-US" dirty="0" smtClean="0"/>
              <a:t>objects</a:t>
            </a:r>
          </a:p>
          <a:p>
            <a:endParaRPr lang="en-US" dirty="0"/>
          </a:p>
          <a:p>
            <a:r>
              <a:rPr lang="en-US" dirty="0" smtClean="0"/>
              <a:t>Street </a:t>
            </a:r>
            <a:r>
              <a:rPr lang="en-US" dirty="0" smtClean="0"/>
              <a:t>objects are often spatially organized </a:t>
            </a:r>
            <a:r>
              <a:rPr lang="en-US" dirty="0" smtClean="0"/>
              <a:t>(position and orientation )relatively </a:t>
            </a:r>
            <a:r>
              <a:rPr lang="en-US" dirty="0" smtClean="0"/>
              <a:t>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9791700" y="1951181"/>
            <a:ext cx="2365506" cy="262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r>
              <a:rPr lang="en-GB" dirty="0" smtClean="0"/>
              <a:t>: random objects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4" y="2273758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</a:t>
            </a:r>
            <a:r>
              <a:rPr lang="en-US" b="1" dirty="0" smtClean="0"/>
              <a:t>points</a:t>
            </a:r>
            <a:r>
              <a:rPr lang="en-US" dirty="0" smtClean="0"/>
              <a:t>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H="1" flipV="1">
            <a:off x="9129570" y="1413109"/>
            <a:ext cx="649428" cy="174621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NeoDBGS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Objects</a:t>
            </a:r>
            <a:endParaRPr lang="en-GB" dirty="0" smtClean="0"/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09" y="1435100"/>
            <a:ext cx="1910997" cy="54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9490509" y="1366787"/>
            <a:ext cx="2483318" cy="2319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9490509" y="4112393"/>
            <a:ext cx="2483318" cy="2319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</a:t>
            </a:r>
            <a:r>
              <a:rPr lang="en-US" dirty="0" smtClean="0"/>
              <a:t>easily?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00" y="2587562"/>
            <a:ext cx="10281248" cy="37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</a:t>
            </a:r>
            <a:r>
              <a:rPr lang="en-US" dirty="0" smtClean="0"/>
              <a:t>Graphical </a:t>
            </a:r>
            <a:r>
              <a:rPr lang="en-US" dirty="0" smtClean="0"/>
              <a:t>User Interface (GUI) </a:t>
            </a:r>
            <a:r>
              <a:rPr lang="en-US" dirty="0" smtClean="0">
                <a:sym typeface="Wingdings" panose="05000000000000000000" pitchFamily="2" charset="2"/>
              </a:rPr>
              <a:t> hard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Use existing </a:t>
            </a:r>
            <a:r>
              <a:rPr lang="en-US" dirty="0" smtClean="0"/>
              <a:t>tools 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9714" y="6167625"/>
            <a:ext cx="288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GIS software</a:t>
            </a:r>
            <a:endParaRPr lang="en-GB" sz="2400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569220" y="6159666"/>
            <a:ext cx="124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base</a:t>
            </a:r>
            <a:endParaRPr lang="en-GB" sz="2400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1" y="3178803"/>
            <a:ext cx="6522333" cy="31775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4533500" y="2069432"/>
            <a:ext cx="7644984" cy="4788568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321366" cy="4643998"/>
          </a:xfrm>
        </p:spPr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</a:t>
            </a:r>
            <a:r>
              <a:rPr lang="en-GB" dirty="0" smtClean="0"/>
              <a:t>plugin</a:t>
            </a:r>
            <a:r>
              <a:rPr lang="en-GB" dirty="0"/>
              <a:t> </a:t>
            </a:r>
            <a:r>
              <a:rPr lang="en-GB" dirty="0" smtClean="0"/>
              <a:t>with </a:t>
            </a:r>
            <a:r>
              <a:rPr lang="en-GB" dirty="0" smtClean="0"/>
              <a:t>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2507147"/>
            <a:ext cx="5967445" cy="42690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19" y="4028072"/>
            <a:ext cx="3253264" cy="232827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limited </a:t>
            </a:r>
            <a:r>
              <a:rPr lang="en-GB" dirty="0" smtClean="0"/>
              <a:t>to straightforward interaction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guessing user action is easy)</a:t>
            </a:r>
          </a:p>
          <a:p>
            <a:pPr lvl="1"/>
            <a:r>
              <a:rPr lang="en-GB" dirty="0" smtClean="0"/>
              <a:t>Old school : Hard </a:t>
            </a:r>
            <a:r>
              <a:rPr lang="en-GB" dirty="0" smtClean="0"/>
              <a:t>to </a:t>
            </a:r>
            <a:r>
              <a:rPr lang="en-GB" dirty="0" smtClean="0"/>
              <a:t>develop/test/maintain</a:t>
            </a:r>
            <a:endParaRPr lang="en-GB" dirty="0" smtClean="0"/>
          </a:p>
          <a:p>
            <a:pPr lvl="1"/>
            <a:r>
              <a:rPr lang="en-GB" dirty="0" smtClean="0"/>
              <a:t>one </a:t>
            </a:r>
            <a:r>
              <a:rPr lang="en-GB" dirty="0" smtClean="0"/>
              <a:t>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/>
              <a:t>Objects:  relative positioning</a:t>
            </a:r>
            <a:br>
              <a:rPr lang="en-GB" dirty="0" smtClean="0"/>
            </a:br>
            <a:r>
              <a:rPr lang="en-GB" dirty="0" smtClean="0"/>
              <a:t> may be ambiguous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6" y="3721100"/>
            <a:ext cx="619784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concept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836406" y="92233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Inverse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Procedural model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9" y="2305882"/>
            <a:ext cx="954730" cy="1205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12" y="1857964"/>
            <a:ext cx="2913374" cy="201838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81" y="1985684"/>
            <a:ext cx="2686670" cy="186132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868932" y="1488632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+mj-lt"/>
              </a:rPr>
              <a:t>Model = C(</a:t>
            </a:r>
            <a:r>
              <a:rPr lang="en-GB" b="1" dirty="0" smtClean="0">
                <a:latin typeface="+mj-lt"/>
              </a:rPr>
              <a:t>3.2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2.1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1.5</a:t>
            </a:r>
            <a:r>
              <a:rPr lang="en-GB" dirty="0" smtClean="0">
                <a:latin typeface="+mj-lt"/>
              </a:rPr>
              <a:t>)</a:t>
            </a:r>
            <a:endParaRPr lang="en-GB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9811" y="2543990"/>
            <a:ext cx="486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fit</a:t>
            </a:r>
          </a:p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</a:t>
            </a:r>
            <a:endParaRPr lang="en-GB" sz="24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8111" y="2781300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+</a:t>
            </a:r>
            <a:endParaRPr lang="en-GB" sz="2400" dirty="0">
              <a:latin typeface="+mj-lt"/>
            </a:endParaRPr>
          </a:p>
        </p:txBody>
      </p:sp>
      <p:pic>
        <p:nvPicPr>
          <p:cNvPr id="23" name="Picture 2" descr="http://t0.gstatic.com/images?q=tbn:ANd9GcSy_tKmknJUqrlpgOqdGX7jyAa2RRgU3SWdq-qRhe-BjyWF74RzpTryDwBPI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89129" y="4895035"/>
            <a:ext cx="3533775" cy="1295401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1972234" y="6486175"/>
            <a:ext cx="4238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Image : </a:t>
            </a:r>
            <a:r>
              <a:rPr lang="en-US" sz="800" b="1" dirty="0" smtClean="0"/>
              <a:t>Three-dimensional </a:t>
            </a:r>
            <a:r>
              <a:rPr lang="en-US" sz="800" b="1" dirty="0" err="1" smtClean="0"/>
              <a:t>modelling</a:t>
            </a:r>
            <a:r>
              <a:rPr lang="en-US" sz="800" b="1" dirty="0" smtClean="0"/>
              <a:t> and </a:t>
            </a:r>
            <a:r>
              <a:rPr lang="en-US" sz="800" b="1" dirty="0" err="1" smtClean="0"/>
              <a:t>visualisation</a:t>
            </a:r>
            <a:r>
              <a:rPr lang="en-US" sz="800" b="1" dirty="0" smtClean="0"/>
              <a:t> of vegetation for landscape simulation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6" t="11237" r="4223" b="18665"/>
          <a:stretch/>
        </p:blipFill>
        <p:spPr bwMode="auto">
          <a:xfrm>
            <a:off x="7014876" y="4387551"/>
            <a:ext cx="1145189" cy="193584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6" t="10928" r="4677" b="19761"/>
          <a:stretch/>
        </p:blipFill>
        <p:spPr bwMode="auto">
          <a:xfrm>
            <a:off x="8197317" y="4533922"/>
            <a:ext cx="1167185" cy="191664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5" t="10685" r="2827" b="20663"/>
          <a:stretch/>
        </p:blipFill>
        <p:spPr bwMode="auto">
          <a:xfrm>
            <a:off x="9401754" y="4661088"/>
            <a:ext cx="1215446" cy="190633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8" t="9387" r="2985" b="19486"/>
          <a:stretch/>
        </p:blipFill>
        <p:spPr bwMode="auto">
          <a:xfrm>
            <a:off x="10654451" y="4760835"/>
            <a:ext cx="1316075" cy="196296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Why </a:t>
            </a:r>
            <a:r>
              <a:rPr lang="en-GB" dirty="0" smtClean="0"/>
              <a:t>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</a:t>
            </a:r>
            <a:r>
              <a:rPr lang="en-GB" dirty="0" smtClean="0"/>
              <a:t>human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301" y="3351362"/>
            <a:ext cx="2806700" cy="28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3"/>
          </p:cNvPr>
          <p:cNvSpPr/>
          <p:nvPr/>
        </p:nvSpPr>
        <p:spPr>
          <a:xfrm>
            <a:off x="9603816" y="118572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Wan2012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576466"/>
            <a:ext cx="5717554" cy="21136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27" y="2145605"/>
            <a:ext cx="4600273" cy="4642478"/>
          </a:xfrm>
          <a:prstGeom prst="rect">
            <a:avLst/>
          </a:prstGeom>
        </p:spPr>
      </p:pic>
      <p:sp>
        <p:nvSpPr>
          <p:cNvPr id="17" name="Rectangle 16">
            <a:hlinkClick r:id="rId6"/>
          </p:cNvPr>
          <p:cNvSpPr/>
          <p:nvPr/>
        </p:nvSpPr>
        <p:spPr>
          <a:xfrm>
            <a:off x="5131277" y="438241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5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10404" y="3792354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observation affects part of road model </a:t>
            </a:r>
            <a:r>
              <a:rPr lang="en-GB" dirty="0" smtClean="0">
                <a:sym typeface="Wingdings" panose="05000000000000000000" pitchFamily="2" charset="2"/>
              </a:rPr>
              <a:t>fit road </a:t>
            </a:r>
            <a:r>
              <a:rPr lang="en-GB" dirty="0" smtClean="0">
                <a:sym typeface="Wingdings" panose="05000000000000000000" pitchFamily="2" charset="2"/>
              </a:rPr>
              <a:t>model</a:t>
            </a:r>
          </a:p>
          <a:p>
            <a:r>
              <a:rPr lang="en-GB" dirty="0" err="1" smtClean="0">
                <a:sym typeface="Wingdings" panose="05000000000000000000" pitchFamily="2" charset="2"/>
              </a:rPr>
              <a:t>Mecanical</a:t>
            </a:r>
            <a:r>
              <a:rPr lang="en-GB" dirty="0" smtClean="0">
                <a:sym typeface="Wingdings" panose="05000000000000000000" pitchFamily="2" charset="2"/>
              </a:rPr>
              <a:t> Analogy : observations pull/push road model= forces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67" y="3237090"/>
            <a:ext cx="9292634" cy="346948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 r="22799"/>
          <a:stretch/>
        </p:blipFill>
        <p:spPr>
          <a:xfrm>
            <a:off x="6248400" y="1600263"/>
            <a:ext cx="5930083" cy="5257737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1" y="2883402"/>
            <a:ext cx="4927600" cy="3986512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</a:t>
            </a:r>
            <a:r>
              <a:rPr lang="en-GB" dirty="0" smtClean="0"/>
              <a:t>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Ex : </a:t>
            </a:r>
            <a:endParaRPr lang="en-GB" dirty="0" smtClean="0"/>
          </a:p>
          <a:p>
            <a:pPr lvl="1"/>
            <a:r>
              <a:rPr lang="en-GB" dirty="0" smtClean="0"/>
              <a:t>Pedestrian </a:t>
            </a:r>
            <a:r>
              <a:rPr lang="en-GB" dirty="0" smtClean="0"/>
              <a:t>crossing marking : BORDER_IN (0.2 m</a:t>
            </a:r>
            <a:r>
              <a:rPr lang="en-GB" dirty="0" smtClean="0"/>
              <a:t>) </a:t>
            </a:r>
          </a:p>
          <a:p>
            <a:pPr lvl="1"/>
            <a:r>
              <a:rPr lang="en-GB" dirty="0" smtClean="0"/>
              <a:t>No </a:t>
            </a:r>
            <a:r>
              <a:rPr lang="en-GB" dirty="0" smtClean="0"/>
              <a:t>parking markings : BORDER_OUT (0.1m</a:t>
            </a:r>
            <a:r>
              <a:rPr lang="en-GB" dirty="0" smtClean="0"/>
              <a:t>)</a:t>
            </a:r>
            <a:endParaRPr lang="en-GB" dirty="0"/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road markings :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GB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514165" cy="4643998"/>
          </a:xfrm>
        </p:spPr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1532965"/>
            <a:ext cx="5064106" cy="4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38" y="3581049"/>
            <a:ext cx="6443362" cy="296394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6" cy="4643998"/>
          </a:xfrm>
        </p:spPr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1" t="26296"/>
          <a:stretch/>
        </p:blipFill>
        <p:spPr>
          <a:xfrm>
            <a:off x="6361772" y="1904045"/>
            <a:ext cx="5666754" cy="49649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260446"/>
            <a:ext cx="1015943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13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</a:t>
            </a:r>
            <a:r>
              <a:rPr lang="en-GB" b="1" dirty="0" smtClean="0">
                <a:sym typeface="Wingdings" panose="05000000000000000000" pitchFamily="2" charset="2"/>
              </a:rPr>
              <a:t>global</a:t>
            </a:r>
            <a:r>
              <a:rPr lang="en-GB" dirty="0" smtClean="0">
                <a:sym typeface="Wingdings" panose="05000000000000000000" pitchFamily="2" charset="2"/>
              </a:rPr>
              <a:t> optimal </a:t>
            </a:r>
            <a:r>
              <a:rPr lang="en-GB" dirty="0" smtClean="0">
                <a:sym typeface="Wingdings" panose="05000000000000000000" pitchFamily="2" charset="2"/>
              </a:rPr>
              <a:t>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6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7"/>
          <a:stretch/>
        </p:blipFill>
        <p:spPr>
          <a:xfrm>
            <a:off x="1972234" y="2019300"/>
            <a:ext cx="4951340" cy="3563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51778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Only </a:t>
            </a:r>
            <a:r>
              <a:rPr lang="en-GB" dirty="0" smtClean="0"/>
              <a:t>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</a:t>
            </a:r>
            <a:r>
              <a:rPr lang="en-GB" dirty="0" smtClean="0"/>
              <a:t>Open Data Paris :</a:t>
            </a:r>
          </a:p>
          <a:p>
            <a:pPr lvl="1"/>
            <a:r>
              <a:rPr lang="en-GB" b="1" dirty="0" smtClean="0"/>
              <a:t> </a:t>
            </a:r>
            <a:r>
              <a:rPr lang="en-GB" b="1" dirty="0" smtClean="0"/>
              <a:t>from 1.8m </a:t>
            </a:r>
            <a:r>
              <a:rPr lang="en-GB" b="1" dirty="0" smtClean="0">
                <a:sym typeface="Wingdings" panose="05000000000000000000" pitchFamily="2" charset="2"/>
              </a:rPr>
              <a:t></a:t>
            </a:r>
            <a:r>
              <a:rPr lang="en-GB" b="1" dirty="0" smtClean="0"/>
              <a:t> </a:t>
            </a:r>
            <a:r>
              <a:rPr lang="en-GB" b="1" dirty="0" smtClean="0"/>
              <a:t>0.4m (</a:t>
            </a:r>
            <a:r>
              <a:rPr lang="en-GB" dirty="0" smtClean="0"/>
              <a:t>with user input: </a:t>
            </a:r>
            <a:r>
              <a:rPr lang="en-GB" b="1" dirty="0" smtClean="0"/>
              <a:t>0.34m </a:t>
            </a:r>
            <a:r>
              <a:rPr lang="en-GB" dirty="0" smtClean="0"/>
              <a:t>) 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It’s </a:t>
            </a:r>
            <a:r>
              <a:rPr lang="en-GB" dirty="0" smtClean="0"/>
              <a:t>much </a:t>
            </a:r>
            <a:r>
              <a:rPr lang="en-GB" dirty="0" smtClean="0"/>
              <a:t>better, robust and fast (50ms)!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18" y="3378200"/>
            <a:ext cx="4354688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 smtClean="0"/>
              <a:t>Looks ok, but,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circle 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b="1" dirty="0" smtClean="0"/>
              <a:t>Not enough </a:t>
            </a:r>
            <a:r>
              <a:rPr lang="en-GB" b="1" dirty="0" smtClean="0"/>
              <a:t>observations!</a:t>
            </a:r>
          </a:p>
          <a:p>
            <a:pPr lvl="1"/>
            <a:endParaRPr lang="en-GB" b="1" dirty="0"/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Yet</a:t>
            </a:r>
            <a:r>
              <a:rPr lang="en-GB" b="1" dirty="0" smtClean="0"/>
              <a:t>, </a:t>
            </a:r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</a:t>
            </a:r>
            <a:r>
              <a:rPr lang="en-GB" dirty="0" err="1" smtClean="0"/>
              <a:t>ODParis</a:t>
            </a:r>
            <a:r>
              <a:rPr lang="en-GB" dirty="0" smtClean="0"/>
              <a:t> </a:t>
            </a:r>
            <a:r>
              <a:rPr lang="en-GB" dirty="0"/>
              <a:t>: from</a:t>
            </a:r>
            <a:r>
              <a:rPr lang="en-GB" b="1" dirty="0"/>
              <a:t> 1.5m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dirty="0" smtClean="0"/>
              <a:t>0.6m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>
                <a:sym typeface="Wingdings" panose="05000000000000000000" pitchFamily="2" charset="2"/>
              </a:rPr>
              <a:t> it’s still way better</a:t>
            </a:r>
            <a:endParaRPr lang="en-GB" dirty="0"/>
          </a:p>
          <a:p>
            <a:endParaRPr lang="en-GB" b="1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3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4" y="2405311"/>
            <a:ext cx="5655145" cy="4292255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</a:t>
            </a:r>
            <a:r>
              <a:rPr lang="en-GB" dirty="0" smtClean="0"/>
              <a:t>Paris with Open Data Paris (Ideal data) : works but :</a:t>
            </a:r>
          </a:p>
          <a:p>
            <a:pPr lvl="1"/>
            <a:r>
              <a:rPr lang="en-GB" dirty="0" smtClean="0"/>
              <a:t>topology </a:t>
            </a:r>
            <a:r>
              <a:rPr lang="en-GB" dirty="0" smtClean="0"/>
              <a:t>is broken at few points</a:t>
            </a:r>
          </a:p>
          <a:p>
            <a:pPr lvl="1"/>
            <a:r>
              <a:rPr lang="en-GB" dirty="0" smtClean="0"/>
              <a:t>Few enough to manually </a:t>
            </a:r>
            <a:r>
              <a:rPr lang="en-GB" dirty="0" smtClean="0"/>
              <a:t>correct</a:t>
            </a:r>
          </a:p>
          <a:p>
            <a:pPr lvl="1"/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from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1.5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0.1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14824</TotalTime>
  <Words>3545</Words>
  <Application>Microsoft Office PowerPoint</Application>
  <PresentationFormat>Grand écran</PresentationFormat>
  <Paragraphs>930</Paragraphs>
  <Slides>153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153</vt:i4>
      </vt:variant>
    </vt:vector>
  </HeadingPairs>
  <TitlesOfParts>
    <vt:vector size="159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Automating street modelling</vt:lpstr>
      <vt:lpstr>StreetGen : Inverse procedural modelling</vt:lpstr>
      <vt:lpstr>StreetGen : Inverse procedural modelling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Inverse Procedural modelling: method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sensing area</vt:lpstr>
      <vt:lpstr>Inverse Procedural modelling : Paris area</vt:lpstr>
      <vt:lpstr>Inverse Procedural modelling: Paris area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error sources</vt:lpstr>
      <vt:lpstr>Inverse Procedural modelling: Limitations</vt:lpstr>
      <vt:lpstr>Data for observations: Point Cloud Server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  <vt:lpstr>notes</vt:lpstr>
      <vt:lpstr>notes</vt:lpstr>
      <vt:lpstr>appendix</vt:lpstr>
      <vt:lpstr>StreetGen : Kinematic hypothesis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251</cp:revision>
  <dcterms:created xsi:type="dcterms:W3CDTF">2016-08-19T14:47:50Z</dcterms:created>
  <dcterms:modified xsi:type="dcterms:W3CDTF">2016-09-08T18:02:03Z</dcterms:modified>
</cp:coreProperties>
</file>